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4630400" cy="8229600"/>
  <p:notesSz cx="8229600" cy="14630400"/>
  <p:embeddedFontLst>
    <p:embeddedFont>
      <p:font typeface="Montserrat" pitchFamily="2" charset="77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9"/>
    <p:restoredTop sz="76545"/>
  </p:normalViewPr>
  <p:slideViewPr>
    <p:cSldViewPr snapToGrid="0" snapToObjects="1">
      <p:cViewPr varScale="1">
        <p:scale>
          <a:sx n="97" d="100"/>
          <a:sy n="97" d="100"/>
        </p:scale>
        <p:origin x="2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220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4C8E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3.png"/><Relationship Id="rId5" Type="http://schemas.openxmlformats.org/officeDocument/2006/relationships/hyperlink" Target="https://www.youtube.com/watch?v=13WZij3xmCA" TargetMode="Externa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8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0986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Brand Storytelling: Crafting Compelling Narratives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517290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D746CD9E-A4E0-6C4A-9DCB-C1722DE889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65200" y="72644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68"/>
    </mc:Choice>
    <mc:Fallback>
      <p:transition spd="slow" advTm="31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85593"/>
            <a:ext cx="924663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Innocent Brand Archetype: Dove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139797"/>
            <a:ext cx="401966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Challenge to Beauty Standards &amp; Foster Self-Confidence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068842"/>
            <a:ext cx="4019669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Launched in 2004, Dove's "Campaign for Real Beauty" challenged traditional beauty standards by featuring real women of diverse backgrounds to foster body positivity.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4236" y="31397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Brand Voice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4236" y="3712607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314236" y="4254222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Honest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314236" y="4795838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Wholesome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5314236" y="5337453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8852" y="3166943"/>
            <a:ext cx="4018359" cy="2218134"/>
          </a:xfrm>
          <a:prstGeom prst="rect">
            <a:avLst/>
          </a:prstGeom>
        </p:spPr>
      </p:pic>
      <p:pic>
        <p:nvPicPr>
          <p:cNvPr id="13" name="Audio 12">
            <a:extLst>
              <a:ext uri="{FF2B5EF4-FFF2-40B4-BE49-F238E27FC236}">
                <a16:creationId xmlns:a16="http://schemas.microsoft.com/office/drawing/2014/main" id="{6A9E97D0-CA28-8331-4A1B-EB485F1DB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65200" y="72644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86"/>
    </mc:Choice>
    <mc:Fallback>
      <p:transition spd="slow" advTm="28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89892"/>
            <a:ext cx="1171444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Telling the same story over time is no easy feat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13586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But consistency, authenticity, and relevancy are key to success…Dove continues to challenge traditional notions of beauty in the context of Artificial Intelligence:</a:t>
            </a:r>
            <a:endParaRPr lang="en-US" sz="1700" dirty="0"/>
          </a:p>
        </p:txBody>
      </p:sp>
      <p:pic>
        <p:nvPicPr>
          <p:cNvPr id="4" name="Image 0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4073009"/>
            <a:ext cx="13113782" cy="2166580"/>
          </a:xfrm>
          <a:prstGeom prst="rect">
            <a:avLst/>
          </a:prstGeom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09179C2A-6339-83AC-B2E5-23F6E39241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665200" y="72644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45"/>
    </mc:Choice>
    <mc:Fallback>
      <p:transition spd="slow" advTm="38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4867" y="2724031"/>
            <a:ext cx="4944666" cy="278141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62531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Case Studies: Successful Brand Storytelling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58309" y="2375654"/>
            <a:ext cx="162401" cy="1526262"/>
          </a:xfrm>
          <a:prstGeom prst="roundRect">
            <a:avLst>
              <a:gd name="adj" fmla="val 12007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1245632" y="2375654"/>
            <a:ext cx="322385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Airbnb: Belong Anywhere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245632" y="2861786"/>
            <a:ext cx="71400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Transformed from accommodation platform to global community by sharing host and traveler stories. User-generated content drives their narrative.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1083231" y="4118491"/>
            <a:ext cx="162401" cy="1526262"/>
          </a:xfrm>
          <a:prstGeom prst="roundRect">
            <a:avLst>
              <a:gd name="adj" fmla="val 12007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1570553" y="4118491"/>
            <a:ext cx="44451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Patagonia: Environmental Activism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570553" y="4604623"/>
            <a:ext cx="681513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brand loyalty through unwavering commitment to environmental stories. Their documentary-style approach highlights authentic conservation efforts.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1408271" y="5861328"/>
            <a:ext cx="162401" cy="1526262"/>
          </a:xfrm>
          <a:prstGeom prst="roundRect">
            <a:avLst>
              <a:gd name="adj" fmla="val 12007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1895594" y="5861328"/>
            <a:ext cx="597669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Nike: Just Do It and Courage to Support Justice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895594" y="6347460"/>
            <a:ext cx="649009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Consider how Nike engaged in brand activism by featuring politically polarizing Colin Kaepernick as the spokesperson for the 30th anniversary of its iconic "Just Do It" campaign.</a:t>
            </a:r>
            <a:endParaRPr lang="en-US" sz="1700" dirty="0"/>
          </a:p>
        </p:txBody>
      </p:sp>
      <p:pic>
        <p:nvPicPr>
          <p:cNvPr id="20" name="Audio 19">
            <a:extLst>
              <a:ext uri="{FF2B5EF4-FFF2-40B4-BE49-F238E27FC236}">
                <a16:creationId xmlns:a16="http://schemas.microsoft.com/office/drawing/2014/main" id="{8A862AB2-1753-A0AD-689A-A7FFC2C4D9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665200" y="72644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35"/>
    </mc:Choice>
    <mc:Fallback>
      <p:transition spd="slow" advTm="41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77453"/>
            <a:ext cx="653248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Partners in Brand Stories: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2342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think the company/senior management controls the narrative, but we have partners all over the world, shaping the story (both in a good and bad ways)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56057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Employers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98300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Channel members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40543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Consumers</a:t>
            </a:r>
            <a:endParaRPr lang="en-US" sz="1700" dirty="0"/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FA5A8EF2-F9F9-E66D-CEB6-BA763B796D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65200" y="72644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94"/>
    </mc:Choice>
    <mc:Fallback>
      <p:transition spd="slow" advTm="47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7906" y="921425"/>
            <a:ext cx="7695009" cy="584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Storytelling Across Multiple Channels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307693" y="1771888"/>
            <a:ext cx="22860" cy="5536168"/>
          </a:xfrm>
          <a:prstGeom prst="roundRect">
            <a:avLst>
              <a:gd name="adj" fmla="val 699168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484620" y="2160032"/>
            <a:ext cx="532686" cy="22860"/>
          </a:xfrm>
          <a:prstGeom prst="roundRect">
            <a:avLst>
              <a:gd name="adj" fmla="val 699168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107906" y="1971675"/>
            <a:ext cx="399574" cy="399574"/>
          </a:xfrm>
          <a:prstGeom prst="roundRect">
            <a:avLst>
              <a:gd name="adj" fmla="val 40000"/>
            </a:avLst>
          </a:prstGeom>
          <a:solidFill>
            <a:srgbClr val="EEEFF5"/>
          </a:solidFill>
          <a:ln/>
          <a:effectLst>
            <a:outerShdw blurRad="43180" dist="2159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497" y="1996261"/>
            <a:ext cx="280392" cy="35040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95542" y="1949410"/>
            <a:ext cx="2336602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Website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7195542" y="2347913"/>
            <a:ext cx="681335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Immersive, detailed version of your core narrative with rich media elements.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6484620" y="3375303"/>
            <a:ext cx="532686" cy="22860"/>
          </a:xfrm>
          <a:prstGeom prst="roundRect">
            <a:avLst>
              <a:gd name="adj" fmla="val 699168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6107906" y="3186946"/>
            <a:ext cx="399574" cy="399574"/>
          </a:xfrm>
          <a:prstGeom prst="roundRect">
            <a:avLst>
              <a:gd name="adj" fmla="val 40000"/>
            </a:avLst>
          </a:prstGeom>
          <a:solidFill>
            <a:srgbClr val="EEEFF5"/>
          </a:solidFill>
          <a:ln/>
          <a:effectLst>
            <a:outerShdw blurRad="43180" dist="2159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497" y="3211532"/>
            <a:ext cx="280392" cy="35040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195542" y="3164681"/>
            <a:ext cx="2336602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Social Media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7195542" y="3563183"/>
            <a:ext cx="6813352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Bite-sized, visual story fragments that maintain brand voice while adapting to platform culture.</a:t>
            </a:r>
            <a:endParaRPr lang="en-US" sz="1350" dirty="0"/>
          </a:p>
        </p:txBody>
      </p:sp>
      <p:sp>
        <p:nvSpPr>
          <p:cNvPr id="15" name="Shape 10"/>
          <p:cNvSpPr/>
          <p:nvPr/>
        </p:nvSpPr>
        <p:spPr>
          <a:xfrm>
            <a:off x="6484620" y="4874776"/>
            <a:ext cx="532686" cy="22860"/>
          </a:xfrm>
          <a:prstGeom prst="roundRect">
            <a:avLst>
              <a:gd name="adj" fmla="val 699168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6107906" y="4686419"/>
            <a:ext cx="399574" cy="399574"/>
          </a:xfrm>
          <a:prstGeom prst="roundRect">
            <a:avLst>
              <a:gd name="adj" fmla="val 40000"/>
            </a:avLst>
          </a:prstGeom>
          <a:solidFill>
            <a:srgbClr val="EEEFF5"/>
          </a:solidFill>
          <a:ln/>
          <a:effectLst>
            <a:outerShdw blurRad="43180" dist="2159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497" y="4711005"/>
            <a:ext cx="280392" cy="35040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195542" y="4664154"/>
            <a:ext cx="2336602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Physical Spaces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7195542" y="5062657"/>
            <a:ext cx="6813352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Tangible experiences that bring your story to life through environment and personal interactions.</a:t>
            </a:r>
            <a:endParaRPr lang="en-US" sz="1350" dirty="0"/>
          </a:p>
        </p:txBody>
      </p:sp>
      <p:sp>
        <p:nvSpPr>
          <p:cNvPr id="20" name="Shape 14"/>
          <p:cNvSpPr/>
          <p:nvPr/>
        </p:nvSpPr>
        <p:spPr>
          <a:xfrm>
            <a:off x="6484620" y="6374249"/>
            <a:ext cx="532686" cy="22860"/>
          </a:xfrm>
          <a:prstGeom prst="roundRect">
            <a:avLst>
              <a:gd name="adj" fmla="val 699168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5"/>
          <p:cNvSpPr/>
          <p:nvPr/>
        </p:nvSpPr>
        <p:spPr>
          <a:xfrm>
            <a:off x="6107906" y="6185892"/>
            <a:ext cx="399574" cy="399574"/>
          </a:xfrm>
          <a:prstGeom prst="roundRect">
            <a:avLst>
              <a:gd name="adj" fmla="val 40000"/>
            </a:avLst>
          </a:prstGeom>
          <a:solidFill>
            <a:srgbClr val="EEEFF5"/>
          </a:solidFill>
          <a:ln/>
          <a:effectLst>
            <a:outerShdw blurRad="43180" dist="2159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7497" y="6210479"/>
            <a:ext cx="280392" cy="35040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195542" y="6163628"/>
            <a:ext cx="2425303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Direct Communications</a:t>
            </a:r>
            <a:endParaRPr lang="en-US" sz="1800" dirty="0"/>
          </a:p>
        </p:txBody>
      </p:sp>
      <p:sp>
        <p:nvSpPr>
          <p:cNvPr id="24" name="Text 17"/>
          <p:cNvSpPr/>
          <p:nvPr/>
        </p:nvSpPr>
        <p:spPr>
          <a:xfrm>
            <a:off x="7195542" y="6562130"/>
            <a:ext cx="6813352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continuations of your narrative that deepen individual customer relationships.</a:t>
            </a:r>
            <a:endParaRPr lang="en-US" sz="1350" dirty="0"/>
          </a:p>
        </p:txBody>
      </p:sp>
      <p:pic>
        <p:nvPicPr>
          <p:cNvPr id="27" name="Audio 26">
            <a:extLst>
              <a:ext uri="{FF2B5EF4-FFF2-40B4-BE49-F238E27FC236}">
                <a16:creationId xmlns:a16="http://schemas.microsoft.com/office/drawing/2014/main" id="{4C23CBC6-49E0-FB72-A789-38053667C5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665200" y="72644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88"/>
    </mc:Choice>
    <mc:Fallback>
      <p:transition spd="slow" advTm="54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47487"/>
            <a:ext cx="1064787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Implementing Strategic Brand Storytelling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1993463"/>
            <a:ext cx="1639133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535" y="2436019"/>
            <a:ext cx="304681" cy="3807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14017" y="2210038"/>
            <a:ext cx="334208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Define Your Core Narrative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14017" y="2696170"/>
            <a:ext cx="44707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your foundational story elements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2505670" y="3244215"/>
            <a:ext cx="11258193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758309" y="3367683"/>
            <a:ext cx="3278386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5162" y="3810238"/>
            <a:ext cx="304681" cy="3807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53270" y="3584258"/>
            <a:ext cx="343447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Map Customer Touchpoints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253270" y="4070390"/>
            <a:ext cx="40792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 how story unfolds across journey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4144923" y="4618434"/>
            <a:ext cx="9618940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758309" y="4741902"/>
            <a:ext cx="4917638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4788" y="5184458"/>
            <a:ext cx="304681" cy="38076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92522" y="4958477"/>
            <a:ext cx="291596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Create Content System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892522" y="5444609"/>
            <a:ext cx="473071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guidelines for consistent execution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5784175" y="5992654"/>
            <a:ext cx="7979688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758309" y="6116122"/>
            <a:ext cx="6556891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4414" y="6558677"/>
            <a:ext cx="304681" cy="380762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31775" y="63326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Measure and Refine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31775" y="6818828"/>
            <a:ext cx="449722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Continuously improve based on feedback</a:t>
            </a:r>
            <a:endParaRPr lang="en-US" sz="1700" dirty="0"/>
          </a:p>
        </p:txBody>
      </p:sp>
      <p:pic>
        <p:nvPicPr>
          <p:cNvPr id="24" name="Audio 23">
            <a:extLst>
              <a:ext uri="{FF2B5EF4-FFF2-40B4-BE49-F238E27FC236}">
                <a16:creationId xmlns:a16="http://schemas.microsoft.com/office/drawing/2014/main" id="{9E1CDC75-3D15-8C10-BB88-FF759C060A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665200" y="72644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08"/>
    </mc:Choice>
    <mc:Fallback>
      <p:transition spd="slow" advTm="38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445" y="554950"/>
            <a:ext cx="7733109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Measuring the Impact of Your Brand Story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05445" y="2183130"/>
            <a:ext cx="7733109" cy="5491401"/>
          </a:xfrm>
          <a:prstGeom prst="roundRect">
            <a:avLst>
              <a:gd name="adj" fmla="val 330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13065" y="2190750"/>
            <a:ext cx="7717036" cy="5793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15591" y="2319218"/>
            <a:ext cx="216527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Metric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491389" y="2319218"/>
            <a:ext cx="216146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Purpose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063377" y="2319218"/>
            <a:ext cx="216527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13065" y="2770108"/>
            <a:ext cx="7717036" cy="12242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15591" y="2898577"/>
            <a:ext cx="216527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Engagement Rate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3491389" y="2898577"/>
            <a:ext cx="2161461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Measures audience interaction with story content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063377" y="2898577"/>
            <a:ext cx="2165271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Social analytics, CRM data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13065" y="3994309"/>
            <a:ext cx="7717036" cy="12242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15591" y="4122777"/>
            <a:ext cx="216527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Brand Sentiment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3491389" y="4122777"/>
            <a:ext cx="2161461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Gauges emotional response to your narrative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063377" y="4122777"/>
            <a:ext cx="2165271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Sentiment analysis, surveys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13065" y="5218509"/>
            <a:ext cx="7717036" cy="12242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915591" y="5346978"/>
            <a:ext cx="216527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Conversion Lift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3491389" y="5346978"/>
            <a:ext cx="2161461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Shows story impact on purchase behavior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6063377" y="5346978"/>
            <a:ext cx="2165271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A/B testing, attribution models</a:t>
            </a:r>
            <a:endParaRPr lang="en-US" sz="1550" dirty="0"/>
          </a:p>
        </p:txBody>
      </p:sp>
      <p:sp>
        <p:nvSpPr>
          <p:cNvPr id="21" name="Shape 18"/>
          <p:cNvSpPr/>
          <p:nvPr/>
        </p:nvSpPr>
        <p:spPr>
          <a:xfrm>
            <a:off x="713065" y="6442710"/>
            <a:ext cx="7717036" cy="12242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915591" y="6571178"/>
            <a:ext cx="216527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Share of Voice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3491389" y="6571178"/>
            <a:ext cx="2161461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Tracks narrative reach compared to competitors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6063377" y="6571178"/>
            <a:ext cx="2165271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Media monitoring platforms</a:t>
            </a:r>
            <a:endParaRPr lang="en-US" sz="1550" dirty="0"/>
          </a:p>
        </p:txBody>
      </p:sp>
      <p:pic>
        <p:nvPicPr>
          <p:cNvPr id="27" name="Audio 26">
            <a:extLst>
              <a:ext uri="{FF2B5EF4-FFF2-40B4-BE49-F238E27FC236}">
                <a16:creationId xmlns:a16="http://schemas.microsoft.com/office/drawing/2014/main" id="{9C7BE1D0-51E7-25F4-3C3E-E41174B3E2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65200" y="72644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93"/>
    </mc:Choice>
    <mc:Fallback>
      <p:transition spd="slow" advTm="38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7796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Stories Matter?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92394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•Humans are wired for stories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51437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•Stories are more memorable than mere facts 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10480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•They build trust, emotional resonance, and collectivity</a:t>
            </a:r>
            <a:endParaRPr lang="en-US" sz="1700" dirty="0"/>
          </a:p>
        </p:txBody>
      </p:sp>
      <p:pic>
        <p:nvPicPr>
          <p:cNvPr id="10" name="Audio 9">
            <a:extLst>
              <a:ext uri="{FF2B5EF4-FFF2-40B4-BE49-F238E27FC236}">
                <a16:creationId xmlns:a16="http://schemas.microsoft.com/office/drawing/2014/main" id="{7484B387-D1DE-4258-99F5-EB56132065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65200" y="72644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68"/>
    </mc:Choice>
    <mc:Fallback>
      <p:transition spd="slow" advTm="46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42924"/>
            <a:ext cx="685347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Brand Storytelling?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480554"/>
            <a:ext cx="4226838" cy="2306122"/>
          </a:xfrm>
          <a:prstGeom prst="roundRect">
            <a:avLst>
              <a:gd name="adj" fmla="val 8456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4884" y="36971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Beyond Marketing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74884" y="4183261"/>
            <a:ext cx="37936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Brand storytelling transcends traditional marketing by creating meaningful narratives rather than just selling features and benefits.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01722" y="3480554"/>
            <a:ext cx="4226838" cy="2306122"/>
          </a:xfrm>
          <a:prstGeom prst="roundRect">
            <a:avLst>
              <a:gd name="adj" fmla="val 8456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18296" y="36971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Emotional Connection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18296" y="4183261"/>
            <a:ext cx="37936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Stories trigger emotional responses that facts and figures cannot. They make your brand relatable and memorable.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45134" y="3480554"/>
            <a:ext cx="4226838" cy="2306122"/>
          </a:xfrm>
          <a:prstGeom prst="roundRect">
            <a:avLst>
              <a:gd name="adj" fmla="val 8456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61709" y="36971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Building Loyalty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1709" y="4183261"/>
            <a:ext cx="37936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Well-crafted stories transform customers into brand advocates who share your narrative with others.</a:t>
            </a:r>
            <a:endParaRPr lang="en-US" sz="1700" dirty="0"/>
          </a:p>
        </p:txBody>
      </p:sp>
      <p:pic>
        <p:nvPicPr>
          <p:cNvPr id="15" name="Audio 14">
            <a:extLst>
              <a:ext uri="{FF2B5EF4-FFF2-40B4-BE49-F238E27FC236}">
                <a16:creationId xmlns:a16="http://schemas.microsoft.com/office/drawing/2014/main" id="{C99AF90F-D77D-8D78-A051-1D0E37D902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65200" y="72644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99"/>
    </mc:Choice>
    <mc:Fallback>
      <p:transition spd="slow" advTm="49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78806"/>
            <a:ext cx="867370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Four Elements of a Good Story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024783"/>
            <a:ext cx="3034665" cy="18754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1710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Message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657136"/>
            <a:ext cx="30346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the story conveys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7896" y="3024783"/>
            <a:ext cx="3034784" cy="18755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17896" y="51711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Conflict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17896" y="5657255"/>
            <a:ext cx="30347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struggle or problem at the heart of the story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601" y="3024783"/>
            <a:ext cx="3034784" cy="187559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77601" y="51711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Characters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77601" y="5657255"/>
            <a:ext cx="30347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Who the story is about and how they connect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7307" y="3024783"/>
            <a:ext cx="3034784" cy="187559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7307" y="51711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Plot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7307" y="5657255"/>
            <a:ext cx="30347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the story unfolds, step by step</a:t>
            </a:r>
            <a:endParaRPr lang="en-US" sz="1700" dirty="0"/>
          </a:p>
        </p:txBody>
      </p:sp>
      <p:pic>
        <p:nvPicPr>
          <p:cNvPr id="21" name="Audio 20">
            <a:extLst>
              <a:ext uri="{FF2B5EF4-FFF2-40B4-BE49-F238E27FC236}">
                <a16:creationId xmlns:a16="http://schemas.microsoft.com/office/drawing/2014/main" id="{1FE87508-EEBF-78E0-2A75-02AD01BD5F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665200" y="72644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46"/>
    </mc:Choice>
    <mc:Fallback>
      <p:transition spd="slow" advTm="46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200" y="510897"/>
            <a:ext cx="13050917" cy="611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Before we tell a brand story, we need to get the basics right: 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3554016" y="1400651"/>
            <a:ext cx="7522369" cy="611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Brand Storytelling Model </a:t>
            </a:r>
            <a:endParaRPr lang="en-US" sz="3800" dirty="0"/>
          </a:p>
        </p:txBody>
      </p:sp>
      <p:sp>
        <p:nvSpPr>
          <p:cNvPr id="4" name="Shape 2"/>
          <p:cNvSpPr/>
          <p:nvPr/>
        </p:nvSpPr>
        <p:spPr>
          <a:xfrm>
            <a:off x="7303770" y="2290405"/>
            <a:ext cx="22860" cy="4923472"/>
          </a:xfrm>
          <a:prstGeom prst="roundRect">
            <a:avLst>
              <a:gd name="adj" fmla="val 731484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571714" y="2696885"/>
            <a:ext cx="557332" cy="22860"/>
          </a:xfrm>
          <a:prstGeom prst="roundRect">
            <a:avLst>
              <a:gd name="adj" fmla="val 731484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106186" y="2499360"/>
            <a:ext cx="418028" cy="418028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168515" y="2525018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3941683" y="2476143"/>
            <a:ext cx="2444591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Who are you?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650200" y="2893100"/>
            <a:ext cx="5736074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Define your brand identity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7501354" y="3625810"/>
            <a:ext cx="557332" cy="22860"/>
          </a:xfrm>
          <a:prstGeom prst="roundRect">
            <a:avLst>
              <a:gd name="adj" fmla="val 731484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106186" y="3428286"/>
            <a:ext cx="418028" cy="418028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168515" y="3453944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8244126" y="3405068"/>
            <a:ext cx="2444591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are you here?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8244126" y="3822025"/>
            <a:ext cx="5736074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Articulate your purpose and mission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571714" y="4461867"/>
            <a:ext cx="557332" cy="22860"/>
          </a:xfrm>
          <a:prstGeom prst="roundRect">
            <a:avLst>
              <a:gd name="adj" fmla="val 731484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106186" y="4264342"/>
            <a:ext cx="418028" cy="418028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168515" y="4290000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3941683" y="4241125"/>
            <a:ext cx="2444591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do you do?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650200" y="4658082"/>
            <a:ext cx="5736074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Showcase your products/services and value proposition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7501354" y="5297924"/>
            <a:ext cx="557332" cy="22860"/>
          </a:xfrm>
          <a:prstGeom prst="roundRect">
            <a:avLst>
              <a:gd name="adj" fmla="val 731484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106186" y="5100399"/>
            <a:ext cx="418028" cy="418028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168515" y="5126057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1"/>
          <p:cNvSpPr/>
          <p:nvPr/>
        </p:nvSpPr>
        <p:spPr>
          <a:xfrm>
            <a:off x="8244126" y="5077182"/>
            <a:ext cx="335494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do you make a difference?</a:t>
            </a:r>
            <a:endParaRPr lang="en-US" sz="1900" dirty="0"/>
          </a:p>
        </p:txBody>
      </p:sp>
      <p:sp>
        <p:nvSpPr>
          <p:cNvPr id="24" name="Text 22"/>
          <p:cNvSpPr/>
          <p:nvPr/>
        </p:nvSpPr>
        <p:spPr>
          <a:xfrm>
            <a:off x="8244126" y="5494139"/>
            <a:ext cx="5736074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 your impact and emotional connection</a:t>
            </a:r>
            <a:endParaRPr lang="en-US" sz="1450" dirty="0"/>
          </a:p>
        </p:txBody>
      </p:sp>
      <p:sp>
        <p:nvSpPr>
          <p:cNvPr id="25" name="Shape 23"/>
          <p:cNvSpPr/>
          <p:nvPr/>
        </p:nvSpPr>
        <p:spPr>
          <a:xfrm>
            <a:off x="6571714" y="6133981"/>
            <a:ext cx="557332" cy="22860"/>
          </a:xfrm>
          <a:prstGeom prst="roundRect">
            <a:avLst>
              <a:gd name="adj" fmla="val 731484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7106186" y="5936456"/>
            <a:ext cx="418028" cy="418028"/>
          </a:xfrm>
          <a:prstGeom prst="roundRect">
            <a:avLst>
              <a:gd name="adj" fmla="val 40001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7168515" y="5962114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2300" dirty="0"/>
          </a:p>
        </p:txBody>
      </p:sp>
      <p:sp>
        <p:nvSpPr>
          <p:cNvPr id="28" name="Text 26"/>
          <p:cNvSpPr/>
          <p:nvPr/>
        </p:nvSpPr>
        <p:spPr>
          <a:xfrm>
            <a:off x="3941683" y="5913239"/>
            <a:ext cx="2444591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Where are you going?</a:t>
            </a:r>
            <a:endParaRPr lang="en-US" sz="1900" dirty="0"/>
          </a:p>
        </p:txBody>
      </p:sp>
      <p:sp>
        <p:nvSpPr>
          <p:cNvPr id="29" name="Text 27"/>
          <p:cNvSpPr/>
          <p:nvPr/>
        </p:nvSpPr>
        <p:spPr>
          <a:xfrm>
            <a:off x="650200" y="6330196"/>
            <a:ext cx="5736074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Share your vision and long-term narrative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650200" y="7422832"/>
            <a:ext cx="13329999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Fog, Budtz, Munch, and Blanchette (2010), </a:t>
            </a:r>
            <a:r>
              <a:rPr lang="en-US" sz="1450" i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Storytelling: Branding in Practice</a:t>
            </a: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Springer</a:t>
            </a:r>
            <a:endParaRPr lang="en-US" sz="1450" dirty="0"/>
          </a:p>
        </p:txBody>
      </p:sp>
      <p:pic>
        <p:nvPicPr>
          <p:cNvPr id="33" name="Audio 32">
            <a:extLst>
              <a:ext uri="{FF2B5EF4-FFF2-40B4-BE49-F238E27FC236}">
                <a16:creationId xmlns:a16="http://schemas.microsoft.com/office/drawing/2014/main" id="{1B1C929C-6A04-3973-390A-656235F309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65200" y="72644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04"/>
    </mc:Choice>
    <mc:Fallback>
      <p:transition spd="slow" advTm="49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28687"/>
            <a:ext cx="936283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Identifying Your Brand's Unique Story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284" y="2074664"/>
            <a:ext cx="1622822" cy="126599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295" y="2674620"/>
            <a:ext cx="304681" cy="380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64681" y="22912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Your Differentiator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64681" y="2777371"/>
            <a:ext cx="45862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makes your brand uniquely valuable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4902160" y="3352443"/>
            <a:ext cx="8915876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873" y="3394710"/>
            <a:ext cx="3245644" cy="1265992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4295" y="3837265"/>
            <a:ext cx="304681" cy="3807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76092" y="36112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Audience Alignment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76092" y="4097417"/>
            <a:ext cx="50486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your story connects with customer values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5713571" y="4672489"/>
            <a:ext cx="8104465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2462" y="4714756"/>
            <a:ext cx="4868466" cy="126599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4295" y="5157311"/>
            <a:ext cx="304681" cy="38076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87503" y="49313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Brand Personality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687503" y="5417463"/>
            <a:ext cx="444567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Your consistent voice and character traits</a:t>
            </a:r>
            <a:endParaRPr lang="en-US" sz="1700" dirty="0"/>
          </a:p>
        </p:txBody>
      </p:sp>
      <p:sp>
        <p:nvSpPr>
          <p:cNvPr id="17" name="Shape 9"/>
          <p:cNvSpPr/>
          <p:nvPr/>
        </p:nvSpPr>
        <p:spPr>
          <a:xfrm>
            <a:off x="6524982" y="5992535"/>
            <a:ext cx="7293054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051" y="6034802"/>
            <a:ext cx="6491288" cy="1265992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84295" y="6477357"/>
            <a:ext cx="304681" cy="380762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98913" y="62513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Origin Story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498913" y="6737509"/>
            <a:ext cx="52366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authentic founding narrative that drives you</a:t>
            </a:r>
            <a:endParaRPr lang="en-US" sz="1700" dirty="0"/>
          </a:p>
        </p:txBody>
      </p:sp>
      <p:pic>
        <p:nvPicPr>
          <p:cNvPr id="28" name="Audio 27">
            <a:extLst>
              <a:ext uri="{FF2B5EF4-FFF2-40B4-BE49-F238E27FC236}">
                <a16:creationId xmlns:a16="http://schemas.microsoft.com/office/drawing/2014/main" id="{EA411DA8-D65F-7FA9-5A71-9D3F489FAC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3665200" y="72644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60"/>
    </mc:Choice>
    <mc:Fallback>
      <p:transition spd="slow" advTm="48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304818"/>
            <a:ext cx="1139404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Brand Story Framework: Your brand, the hero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4342448"/>
            <a:ext cx="3278386" cy="8665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4884" y="5533906"/>
            <a:ext cx="284523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Character (Consumer)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974884" y="6020038"/>
            <a:ext cx="284523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Customer's current state with an unmet need or challenge.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6695" y="4342448"/>
            <a:ext cx="3278505" cy="8665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3270" y="5533906"/>
            <a:ext cx="2845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253270" y="6020038"/>
            <a:ext cx="284535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Obstacles they face on their path to resolution.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4342448"/>
            <a:ext cx="3278386" cy="8665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1775" y="5533906"/>
            <a:ext cx="284523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Your Brand (The Hero) Enters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31775" y="6376273"/>
            <a:ext cx="284523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your product or service helps overcome challenges.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3586" y="4342448"/>
            <a:ext cx="3278505" cy="86653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10161" y="5533906"/>
            <a:ext cx="2845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Transformation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10161" y="6020038"/>
            <a:ext cx="284535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improved life or solution your brand provides.</a:t>
            </a:r>
            <a:endParaRPr lang="en-US" sz="1700" dirty="0"/>
          </a:p>
        </p:txBody>
      </p:sp>
      <p:pic>
        <p:nvPicPr>
          <p:cNvPr id="18" name="Audio 17">
            <a:extLst>
              <a:ext uri="{FF2B5EF4-FFF2-40B4-BE49-F238E27FC236}">
                <a16:creationId xmlns:a16="http://schemas.microsoft.com/office/drawing/2014/main" id="{8ABF8ACF-B485-282D-2564-D3F12CCEE5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665200" y="72644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08"/>
    </mc:Choice>
    <mc:Fallback>
      <p:transition spd="slow" advTm="50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77966"/>
            <a:ext cx="1072360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Must Have's of a Powerful Brand Story: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92394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•Stories must reflect real values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51437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•Consistency across touchpoints is crucial (across media and across distribution channels)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10480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•Avoid manipulation or over-branding</a:t>
            </a:r>
            <a:endParaRPr lang="en-US" sz="1700" dirty="0"/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0E0E84E3-63BA-6436-4457-15AF6402C7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65200" y="72644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64"/>
    </mc:Choice>
    <mc:Fallback>
      <p:transition spd="slow" advTm="47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119" y="557332"/>
            <a:ext cx="5948005" cy="539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12 Brand Archetypes and Myths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574119" y="1424940"/>
            <a:ext cx="13482161" cy="6247328"/>
          </a:xfrm>
          <a:prstGeom prst="roundRect">
            <a:avLst>
              <a:gd name="adj" fmla="val 236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581739" y="1432560"/>
            <a:ext cx="13466921" cy="5399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45688" y="1538526"/>
            <a:ext cx="303502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4444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Archetype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116229" y="1538526"/>
            <a:ext cx="303121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4444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Desire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482959" y="1538526"/>
            <a:ext cx="303121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4444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Brand Voice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849689" y="1538526"/>
            <a:ext cx="303502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4444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 Brands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1739" y="1972508"/>
            <a:ext cx="13466921" cy="4743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45688" y="2078474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Innocent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4116229" y="2078474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Safety, happiness, optimism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7482959" y="2078474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Simple, honest, wholesome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10849689" y="2078474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Dove, Coca-Cola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581739" y="2446853"/>
            <a:ext cx="13466921" cy="4743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45688" y="2552819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Everyman (or Regular Guy/Girl)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4116229" y="2552819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Belonging, equality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7482959" y="2552819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Friendly, down-to-earth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10849689" y="2552819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IKEA, Target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581739" y="2921198"/>
            <a:ext cx="13466921" cy="4743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45688" y="3027164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Hero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4116229" y="3027164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Courage, mastery, challenge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7482959" y="3027164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Empowering, bold, inspirational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10849689" y="3027164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Nike, FedEx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581739" y="3395543"/>
            <a:ext cx="13466921" cy="4743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45688" y="3501509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Outlaw</a:t>
            </a:r>
            <a:endParaRPr lang="en-US" sz="1250" dirty="0"/>
          </a:p>
        </p:txBody>
      </p:sp>
      <p:sp>
        <p:nvSpPr>
          <p:cNvPr id="26" name="Text 24"/>
          <p:cNvSpPr/>
          <p:nvPr/>
        </p:nvSpPr>
        <p:spPr>
          <a:xfrm>
            <a:off x="4116229" y="3501509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Liberation, rebellion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7482959" y="3501509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Disruptive, provocative</a:t>
            </a:r>
            <a:endParaRPr lang="en-US" sz="1250" dirty="0"/>
          </a:p>
        </p:txBody>
      </p:sp>
      <p:sp>
        <p:nvSpPr>
          <p:cNvPr id="28" name="Text 26"/>
          <p:cNvSpPr/>
          <p:nvPr/>
        </p:nvSpPr>
        <p:spPr>
          <a:xfrm>
            <a:off x="10849689" y="3501509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Harley-Davidson, Diesel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581739" y="3869888"/>
            <a:ext cx="13466921" cy="4743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745688" y="3975854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Explorer</a:t>
            </a:r>
            <a:endParaRPr lang="en-US" sz="1250" dirty="0"/>
          </a:p>
        </p:txBody>
      </p:sp>
      <p:sp>
        <p:nvSpPr>
          <p:cNvPr id="31" name="Text 29"/>
          <p:cNvSpPr/>
          <p:nvPr/>
        </p:nvSpPr>
        <p:spPr>
          <a:xfrm>
            <a:off x="4116229" y="3975854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Freedom, discovery</a:t>
            </a:r>
            <a:endParaRPr lang="en-US" sz="1250" dirty="0"/>
          </a:p>
        </p:txBody>
      </p:sp>
      <p:sp>
        <p:nvSpPr>
          <p:cNvPr id="32" name="Text 30"/>
          <p:cNvSpPr/>
          <p:nvPr/>
        </p:nvSpPr>
        <p:spPr>
          <a:xfrm>
            <a:off x="7482959" y="3975854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Adventurous, independent</a:t>
            </a:r>
            <a:endParaRPr lang="en-US" sz="1250" dirty="0"/>
          </a:p>
        </p:txBody>
      </p:sp>
      <p:sp>
        <p:nvSpPr>
          <p:cNvPr id="33" name="Text 31"/>
          <p:cNvSpPr/>
          <p:nvPr/>
        </p:nvSpPr>
        <p:spPr>
          <a:xfrm>
            <a:off x="10849689" y="3975854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Jeep, Patagonia</a:t>
            </a:r>
            <a:endParaRPr lang="en-US" sz="1250" dirty="0"/>
          </a:p>
        </p:txBody>
      </p:sp>
      <p:sp>
        <p:nvSpPr>
          <p:cNvPr id="34" name="Shape 32"/>
          <p:cNvSpPr/>
          <p:nvPr/>
        </p:nvSpPr>
        <p:spPr>
          <a:xfrm>
            <a:off x="581739" y="4344233"/>
            <a:ext cx="13466921" cy="4743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745688" y="4450199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Creator</a:t>
            </a:r>
            <a:endParaRPr lang="en-US" sz="1250" dirty="0"/>
          </a:p>
        </p:txBody>
      </p:sp>
      <p:sp>
        <p:nvSpPr>
          <p:cNvPr id="36" name="Text 34"/>
          <p:cNvSpPr/>
          <p:nvPr/>
        </p:nvSpPr>
        <p:spPr>
          <a:xfrm>
            <a:off x="4116229" y="4450199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Innovation, self-expression</a:t>
            </a:r>
            <a:endParaRPr lang="en-US" sz="1250" dirty="0"/>
          </a:p>
        </p:txBody>
      </p:sp>
      <p:sp>
        <p:nvSpPr>
          <p:cNvPr id="37" name="Text 35"/>
          <p:cNvSpPr/>
          <p:nvPr/>
        </p:nvSpPr>
        <p:spPr>
          <a:xfrm>
            <a:off x="7482959" y="4450199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Imaginative, visionary</a:t>
            </a:r>
            <a:endParaRPr lang="en-US" sz="1250" dirty="0"/>
          </a:p>
        </p:txBody>
      </p:sp>
      <p:sp>
        <p:nvSpPr>
          <p:cNvPr id="38" name="Text 36"/>
          <p:cNvSpPr/>
          <p:nvPr/>
        </p:nvSpPr>
        <p:spPr>
          <a:xfrm>
            <a:off x="10849689" y="4450199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Apple, Adobe</a:t>
            </a:r>
            <a:endParaRPr lang="en-US" sz="1250" dirty="0"/>
          </a:p>
        </p:txBody>
      </p:sp>
      <p:sp>
        <p:nvSpPr>
          <p:cNvPr id="39" name="Shape 37"/>
          <p:cNvSpPr/>
          <p:nvPr/>
        </p:nvSpPr>
        <p:spPr>
          <a:xfrm>
            <a:off x="581739" y="4818578"/>
            <a:ext cx="13466921" cy="4743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745688" y="4924544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Ruler</a:t>
            </a:r>
            <a:endParaRPr lang="en-US" sz="1250" dirty="0"/>
          </a:p>
        </p:txBody>
      </p:sp>
      <p:sp>
        <p:nvSpPr>
          <p:cNvPr id="41" name="Text 39"/>
          <p:cNvSpPr/>
          <p:nvPr/>
        </p:nvSpPr>
        <p:spPr>
          <a:xfrm>
            <a:off x="4116229" y="4924544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Control, order, leadership</a:t>
            </a:r>
            <a:endParaRPr lang="en-US" sz="1250" dirty="0"/>
          </a:p>
        </p:txBody>
      </p:sp>
      <p:sp>
        <p:nvSpPr>
          <p:cNvPr id="42" name="Text 40"/>
          <p:cNvSpPr/>
          <p:nvPr/>
        </p:nvSpPr>
        <p:spPr>
          <a:xfrm>
            <a:off x="7482959" y="4924544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Authoritative, refined</a:t>
            </a:r>
            <a:endParaRPr lang="en-US" sz="1250" dirty="0"/>
          </a:p>
        </p:txBody>
      </p:sp>
      <p:sp>
        <p:nvSpPr>
          <p:cNvPr id="43" name="Text 41"/>
          <p:cNvSpPr/>
          <p:nvPr/>
        </p:nvSpPr>
        <p:spPr>
          <a:xfrm>
            <a:off x="10849689" y="4924544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Mercedes-Benz, Rolex</a:t>
            </a:r>
            <a:endParaRPr lang="en-US" sz="1250" dirty="0"/>
          </a:p>
        </p:txBody>
      </p:sp>
      <p:sp>
        <p:nvSpPr>
          <p:cNvPr id="44" name="Shape 42"/>
          <p:cNvSpPr/>
          <p:nvPr/>
        </p:nvSpPr>
        <p:spPr>
          <a:xfrm>
            <a:off x="581739" y="5292923"/>
            <a:ext cx="13466921" cy="4743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745688" y="5398889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Magician</a:t>
            </a:r>
            <a:endParaRPr lang="en-US" sz="1250" dirty="0"/>
          </a:p>
        </p:txBody>
      </p:sp>
      <p:sp>
        <p:nvSpPr>
          <p:cNvPr id="46" name="Text 44"/>
          <p:cNvSpPr/>
          <p:nvPr/>
        </p:nvSpPr>
        <p:spPr>
          <a:xfrm>
            <a:off x="4116229" y="5398889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Transformation, vision</a:t>
            </a:r>
            <a:endParaRPr lang="en-US" sz="1250" dirty="0"/>
          </a:p>
        </p:txBody>
      </p:sp>
      <p:sp>
        <p:nvSpPr>
          <p:cNvPr id="47" name="Text 45"/>
          <p:cNvSpPr/>
          <p:nvPr/>
        </p:nvSpPr>
        <p:spPr>
          <a:xfrm>
            <a:off x="7482959" y="5398889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Inspiring, mysterious</a:t>
            </a:r>
            <a:endParaRPr lang="en-US" sz="1250" dirty="0"/>
          </a:p>
        </p:txBody>
      </p:sp>
      <p:sp>
        <p:nvSpPr>
          <p:cNvPr id="48" name="Text 46"/>
          <p:cNvSpPr/>
          <p:nvPr/>
        </p:nvSpPr>
        <p:spPr>
          <a:xfrm>
            <a:off x="10849689" y="5398889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Disney, Tesla</a:t>
            </a:r>
            <a:endParaRPr lang="en-US" sz="1250" dirty="0"/>
          </a:p>
        </p:txBody>
      </p:sp>
      <p:sp>
        <p:nvSpPr>
          <p:cNvPr id="49" name="Shape 47"/>
          <p:cNvSpPr/>
          <p:nvPr/>
        </p:nvSpPr>
        <p:spPr>
          <a:xfrm>
            <a:off x="581739" y="5767268"/>
            <a:ext cx="13466921" cy="4743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745688" y="5873234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Lover</a:t>
            </a:r>
            <a:endParaRPr lang="en-US" sz="1250" dirty="0"/>
          </a:p>
        </p:txBody>
      </p:sp>
      <p:sp>
        <p:nvSpPr>
          <p:cNvPr id="51" name="Text 49"/>
          <p:cNvSpPr/>
          <p:nvPr/>
        </p:nvSpPr>
        <p:spPr>
          <a:xfrm>
            <a:off x="4116229" y="5873234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Intimacy, beauty, passion</a:t>
            </a:r>
            <a:endParaRPr lang="en-US" sz="1250" dirty="0"/>
          </a:p>
        </p:txBody>
      </p:sp>
      <p:sp>
        <p:nvSpPr>
          <p:cNvPr id="52" name="Text 50"/>
          <p:cNvSpPr/>
          <p:nvPr/>
        </p:nvSpPr>
        <p:spPr>
          <a:xfrm>
            <a:off x="7482959" y="5873234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Sensual, warm, emotional</a:t>
            </a:r>
            <a:endParaRPr lang="en-US" sz="1250" dirty="0"/>
          </a:p>
        </p:txBody>
      </p:sp>
      <p:sp>
        <p:nvSpPr>
          <p:cNvPr id="53" name="Text 51"/>
          <p:cNvSpPr/>
          <p:nvPr/>
        </p:nvSpPr>
        <p:spPr>
          <a:xfrm>
            <a:off x="10849689" y="5873234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Chanel, Victoria’s Secret</a:t>
            </a:r>
            <a:endParaRPr lang="en-US" sz="1250" dirty="0"/>
          </a:p>
        </p:txBody>
      </p:sp>
      <p:sp>
        <p:nvSpPr>
          <p:cNvPr id="54" name="Shape 52"/>
          <p:cNvSpPr/>
          <p:nvPr/>
        </p:nvSpPr>
        <p:spPr>
          <a:xfrm>
            <a:off x="581739" y="6241613"/>
            <a:ext cx="13466921" cy="4743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745688" y="6347579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Caregiver</a:t>
            </a:r>
            <a:endParaRPr lang="en-US" sz="1250" dirty="0"/>
          </a:p>
        </p:txBody>
      </p:sp>
      <p:sp>
        <p:nvSpPr>
          <p:cNvPr id="56" name="Text 54"/>
          <p:cNvSpPr/>
          <p:nvPr/>
        </p:nvSpPr>
        <p:spPr>
          <a:xfrm>
            <a:off x="4116229" y="6347579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Service, compassion</a:t>
            </a:r>
            <a:endParaRPr lang="en-US" sz="1250" dirty="0"/>
          </a:p>
        </p:txBody>
      </p:sp>
      <p:sp>
        <p:nvSpPr>
          <p:cNvPr id="57" name="Text 55"/>
          <p:cNvSpPr/>
          <p:nvPr/>
        </p:nvSpPr>
        <p:spPr>
          <a:xfrm>
            <a:off x="7482959" y="6347579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Reassuring, nurturing</a:t>
            </a:r>
            <a:endParaRPr lang="en-US" sz="1250" dirty="0"/>
          </a:p>
        </p:txBody>
      </p:sp>
      <p:sp>
        <p:nvSpPr>
          <p:cNvPr id="58" name="Text 56"/>
          <p:cNvSpPr/>
          <p:nvPr/>
        </p:nvSpPr>
        <p:spPr>
          <a:xfrm>
            <a:off x="10849689" y="6347579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Johnson &amp; Johnson, UNICEF</a:t>
            </a:r>
            <a:endParaRPr lang="en-US" sz="1250" dirty="0"/>
          </a:p>
        </p:txBody>
      </p:sp>
      <p:sp>
        <p:nvSpPr>
          <p:cNvPr id="59" name="Shape 57"/>
          <p:cNvSpPr/>
          <p:nvPr/>
        </p:nvSpPr>
        <p:spPr>
          <a:xfrm>
            <a:off x="581739" y="6715958"/>
            <a:ext cx="13466921" cy="4743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745688" y="6821924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Jester</a:t>
            </a:r>
            <a:endParaRPr lang="en-US" sz="1250" dirty="0"/>
          </a:p>
        </p:txBody>
      </p:sp>
      <p:sp>
        <p:nvSpPr>
          <p:cNvPr id="61" name="Text 59"/>
          <p:cNvSpPr/>
          <p:nvPr/>
        </p:nvSpPr>
        <p:spPr>
          <a:xfrm>
            <a:off x="4116229" y="6821924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Fun, spontaneity, joy</a:t>
            </a:r>
            <a:endParaRPr lang="en-US" sz="1250" dirty="0"/>
          </a:p>
        </p:txBody>
      </p:sp>
      <p:sp>
        <p:nvSpPr>
          <p:cNvPr id="62" name="Text 60"/>
          <p:cNvSpPr/>
          <p:nvPr/>
        </p:nvSpPr>
        <p:spPr>
          <a:xfrm>
            <a:off x="7482959" y="6821924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Playful, humorous</a:t>
            </a:r>
            <a:endParaRPr lang="en-US" sz="1250" dirty="0"/>
          </a:p>
        </p:txBody>
      </p:sp>
      <p:sp>
        <p:nvSpPr>
          <p:cNvPr id="63" name="Text 61"/>
          <p:cNvSpPr/>
          <p:nvPr/>
        </p:nvSpPr>
        <p:spPr>
          <a:xfrm>
            <a:off x="10849689" y="6821924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M&amp;M’s, Old Spice</a:t>
            </a:r>
            <a:endParaRPr lang="en-US" sz="1250" dirty="0"/>
          </a:p>
        </p:txBody>
      </p:sp>
      <p:sp>
        <p:nvSpPr>
          <p:cNvPr id="64" name="Shape 62"/>
          <p:cNvSpPr/>
          <p:nvPr/>
        </p:nvSpPr>
        <p:spPr>
          <a:xfrm>
            <a:off x="581739" y="7190303"/>
            <a:ext cx="13466921" cy="4743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745688" y="7296269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Sage</a:t>
            </a:r>
            <a:endParaRPr lang="en-US" sz="1250" dirty="0"/>
          </a:p>
        </p:txBody>
      </p:sp>
      <p:sp>
        <p:nvSpPr>
          <p:cNvPr id="66" name="Text 64"/>
          <p:cNvSpPr/>
          <p:nvPr/>
        </p:nvSpPr>
        <p:spPr>
          <a:xfrm>
            <a:off x="4116229" y="7296269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Wisdom, truth, understanding</a:t>
            </a:r>
            <a:endParaRPr lang="en-US" sz="1250" dirty="0"/>
          </a:p>
        </p:txBody>
      </p:sp>
      <p:sp>
        <p:nvSpPr>
          <p:cNvPr id="67" name="Text 65"/>
          <p:cNvSpPr/>
          <p:nvPr/>
        </p:nvSpPr>
        <p:spPr>
          <a:xfrm>
            <a:off x="7482959" y="7296269"/>
            <a:ext cx="303121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Thoughtful, analytical</a:t>
            </a:r>
            <a:endParaRPr lang="en-US" sz="1250" dirty="0"/>
          </a:p>
        </p:txBody>
      </p:sp>
      <p:sp>
        <p:nvSpPr>
          <p:cNvPr id="68" name="Text 66"/>
          <p:cNvSpPr/>
          <p:nvPr/>
        </p:nvSpPr>
        <p:spPr>
          <a:xfrm>
            <a:off x="10849689" y="7296269"/>
            <a:ext cx="30350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Google, BBC</a:t>
            </a:r>
            <a:endParaRPr lang="en-US" sz="1250" dirty="0"/>
          </a:p>
        </p:txBody>
      </p:sp>
      <p:pic>
        <p:nvPicPr>
          <p:cNvPr id="71" name="Audio 70">
            <a:extLst>
              <a:ext uri="{FF2B5EF4-FFF2-40B4-BE49-F238E27FC236}">
                <a16:creationId xmlns:a16="http://schemas.microsoft.com/office/drawing/2014/main" id="{DB00C40D-5934-2A10-7A43-0DA39F7FB9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65200" y="72644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21"/>
    </mc:Choice>
    <mc:Fallback>
      <p:transition spd="slow" advTm="49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936</Words>
  <Application>Microsoft Macintosh PowerPoint</Application>
  <PresentationFormat>Custom</PresentationFormat>
  <Paragraphs>185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Barlow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Izberk-Bilgin, Elif</cp:lastModifiedBy>
  <cp:revision>5</cp:revision>
  <dcterms:created xsi:type="dcterms:W3CDTF">2025-03-23T14:24:13Z</dcterms:created>
  <dcterms:modified xsi:type="dcterms:W3CDTF">2025-03-30T19:47:20Z</dcterms:modified>
</cp:coreProperties>
</file>